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5" r:id="rId3"/>
    <p:sldId id="257" r:id="rId4"/>
    <p:sldId id="266" r:id="rId5"/>
    <p:sldId id="267" r:id="rId6"/>
    <p:sldId id="268" r:id="rId7"/>
    <p:sldId id="269" r:id="rId8"/>
    <p:sldId id="270" r:id="rId9"/>
    <p:sldId id="271" r:id="rId10"/>
    <p:sldId id="273" r:id="rId11"/>
    <p:sldId id="272" r:id="rId12"/>
    <p:sldId id="275" r:id="rId13"/>
    <p:sldId id="274" r:id="rId14"/>
    <p:sldId id="277" r:id="rId15"/>
    <p:sldId id="276" r:id="rId16"/>
    <p:sldId id="278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28" autoAdjust="0"/>
    <p:restoredTop sz="94660"/>
  </p:normalViewPr>
  <p:slideViewPr>
    <p:cSldViewPr>
      <p:cViewPr varScale="1">
        <p:scale>
          <a:sx n="69" d="100"/>
          <a:sy n="69" d="100"/>
        </p:scale>
        <p:origin x="62" y="33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850C5-68BA-4414-B37D-02D079FB615F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01FB5-5F44-45A1-BFAB-A34C36B8A3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72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501FB5-5F44-45A1-BFAB-A34C36B8A32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2425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B6C1F-59BD-4492-A8A1-C2085509E35E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08D2-E479-46F4-890E-C9307048A5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8451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B6C1F-59BD-4492-A8A1-C2085509E35E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08D2-E479-46F4-890E-C9307048A5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559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B6C1F-59BD-4492-A8A1-C2085509E35E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08D2-E479-46F4-890E-C9307048A5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251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B6C1F-59BD-4492-A8A1-C2085509E35E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08D2-E479-46F4-890E-C9307048A5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061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B6C1F-59BD-4492-A8A1-C2085509E35E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08D2-E479-46F4-890E-C9307048A5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48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B6C1F-59BD-4492-A8A1-C2085509E35E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08D2-E479-46F4-890E-C9307048A5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478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B6C1F-59BD-4492-A8A1-C2085509E35E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08D2-E479-46F4-890E-C9307048A5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600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B6C1F-59BD-4492-A8A1-C2085509E35E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08D2-E479-46F4-890E-C9307048A5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032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B6C1F-59BD-4492-A8A1-C2085509E35E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08D2-E479-46F4-890E-C9307048A5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66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B6C1F-59BD-4492-A8A1-C2085509E35E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08D2-E479-46F4-890E-C9307048A5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194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B6C1F-59BD-4492-A8A1-C2085509E35E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08D2-E479-46F4-890E-C9307048A5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066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B6C1F-59BD-4492-A8A1-C2085509E35E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808D2-E479-46F4-890E-C9307048A5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0850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4" r="4573"/>
          <a:stretch/>
        </p:blipFill>
        <p:spPr>
          <a:xfrm>
            <a:off x="-36512" y="0"/>
            <a:ext cx="9180512" cy="688538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0040" y="332656"/>
            <a:ext cx="7772400" cy="1470025"/>
          </a:xfrm>
        </p:spPr>
        <p:txBody>
          <a:bodyPr/>
          <a:lstStyle/>
          <a:p>
            <a:r>
              <a:rPr lang="ru-RU" b="1" dirty="0">
                <a:solidFill>
                  <a:schemeClr val="bg1"/>
                </a:solidFill>
              </a:rPr>
              <a:t>Электрические цепи Квартирная электропроводка</a:t>
            </a:r>
          </a:p>
        </p:txBody>
      </p:sp>
    </p:spTree>
    <p:extLst>
      <p:ext uri="{BB962C8B-B14F-4D97-AF65-F5344CB8AC3E}">
        <p14:creationId xmlns:p14="http://schemas.microsoft.com/office/powerpoint/2010/main" val="15397533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ru-RU" dirty="0"/>
              <a:t>Электрические схемы</a:t>
            </a:r>
          </a:p>
        </p:txBody>
      </p:sp>
      <p:pic>
        <p:nvPicPr>
          <p:cNvPr id="4" name="Рисунок 3" descr="image00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8995" y="1484784"/>
            <a:ext cx="8279333" cy="432048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2376264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Разработанную монтажную однолинейную схему накладываю на план помещения и по этому документу осуществляют прокладку электропроводки.</a:t>
            </a:r>
          </a:p>
        </p:txBody>
      </p:sp>
      <p:pic>
        <p:nvPicPr>
          <p:cNvPr id="5" name="Рисунок 4" descr="razvodka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2241588"/>
            <a:ext cx="6624736" cy="435576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Провода маркируют определенным образом с помощью букв и цифр. По маркировке провода можно узнать его назначение и характеристики: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Металл;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Площадь поперечного сечения в мм или диаметр;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Материал изоляции;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Количество жил;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На какое напряжение рассчитан.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ru-RU" dirty="0"/>
              <a:t>Типы проводов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Установочные</a:t>
            </a:r>
            <a:r>
              <a:rPr lang="ru-RU" dirty="0"/>
              <a:t> – применяют в зданиях для скрытой и открытой электропроводки;</a:t>
            </a:r>
          </a:p>
          <a:p>
            <a:r>
              <a:rPr lang="ru-RU" b="1" dirty="0"/>
              <a:t>Монтажные</a:t>
            </a:r>
            <a:r>
              <a:rPr lang="ru-RU" dirty="0"/>
              <a:t> – применяют для фиксированного и гибкого монтажа электрических цепей на панелях, платах, щитах, деталях телефонных аппаратов, радиоприемников и др.;</a:t>
            </a:r>
          </a:p>
          <a:p>
            <a:r>
              <a:rPr lang="ru-RU" b="1" dirty="0"/>
              <a:t>Обмоточные</a:t>
            </a:r>
            <a:r>
              <a:rPr lang="ru-RU" dirty="0"/>
              <a:t> – применяют для изготовления катушек;</a:t>
            </a:r>
          </a:p>
          <a:p>
            <a:r>
              <a:rPr lang="ru-RU" b="1" dirty="0"/>
              <a:t>Шнуры и кабели </a:t>
            </a:r>
            <a:r>
              <a:rPr lang="ru-RU" dirty="0"/>
              <a:t>– для подключения потребителей электроэнергии к внешним источникам питания.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ru-RU" dirty="0"/>
              <a:t>Составить таблицу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24744"/>
          <a:ext cx="82296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2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4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/>
                        <a:t>Типы проводов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Кол-во жил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Материал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Изоляция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  <a:p>
                      <a:pPr marL="457200" indent="-457200">
                        <a:buFont typeface="+mj-lt"/>
                        <a:buNone/>
                      </a:pPr>
                      <a:r>
                        <a:rPr lang="ru-RU" sz="2400" dirty="0"/>
                        <a:t>1. Установочные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None/>
                      </a:pPr>
                      <a:endParaRPr lang="ru-RU" sz="2400" dirty="0"/>
                    </a:p>
                    <a:p>
                      <a:pPr marL="457200" indent="-457200">
                        <a:buFont typeface="+mj-lt"/>
                        <a:buNone/>
                      </a:pPr>
                      <a:r>
                        <a:rPr lang="ru-RU" sz="2400" dirty="0"/>
                        <a:t>2.</a:t>
                      </a:r>
                      <a:r>
                        <a:rPr lang="ru-RU" sz="2400" baseline="0" dirty="0"/>
                        <a:t> </a:t>
                      </a:r>
                      <a:r>
                        <a:rPr lang="ru-RU" sz="2400" dirty="0"/>
                        <a:t>Монтажные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  <a:p>
                      <a:r>
                        <a:rPr lang="ru-RU" sz="2400" dirty="0"/>
                        <a:t>3. Обмоточные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  <a:p>
                      <a:r>
                        <a:rPr lang="ru-RU" sz="2400" dirty="0"/>
                        <a:t>4. Шнуры и кабели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ru-RU" dirty="0"/>
              <a:t>Проверить таблицу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52736"/>
          <a:ext cx="8229600" cy="542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3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66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dirty="0"/>
                        <a:t>Типы проводов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Кол-во жил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Материал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Изоляция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Установочные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Одна, две или три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Медь</a:t>
                      </a:r>
                    </a:p>
                    <a:p>
                      <a:r>
                        <a:rPr lang="ru-RU" dirty="0"/>
                        <a:t>Алюминий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Резиновая</a:t>
                      </a:r>
                    </a:p>
                    <a:p>
                      <a:r>
                        <a:rPr lang="ru-RU" dirty="0"/>
                        <a:t>Полиэтиленовая</a:t>
                      </a:r>
                    </a:p>
                    <a:p>
                      <a:r>
                        <a:rPr lang="ru-RU" dirty="0"/>
                        <a:t>Поливинилхлоридная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Монтажные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Несколько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Медь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Волокнистая</a:t>
                      </a:r>
                    </a:p>
                    <a:p>
                      <a:r>
                        <a:rPr lang="ru-RU" dirty="0"/>
                        <a:t>Плёночная</a:t>
                      </a:r>
                    </a:p>
                    <a:p>
                      <a:r>
                        <a:rPr lang="ru-RU" dirty="0"/>
                        <a:t>Пластмассовая</a:t>
                      </a:r>
                    </a:p>
                    <a:p>
                      <a:r>
                        <a:rPr lang="ru-RU" dirty="0"/>
                        <a:t>Комбинированная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Обмоточные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Одна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Медь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Плёночная (лаковая или эмалевая)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Шнуры и кабели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Несколько,</a:t>
                      </a:r>
                    </a:p>
                    <a:p>
                      <a:r>
                        <a:rPr lang="ru-RU" dirty="0"/>
                        <a:t>скрученных, заключенных в оболочку алюминиевую, свинцовую, полихлорвиниловую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Медь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Полихлорвинил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ru-RU" dirty="0"/>
              <a:t>Вопросы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24536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/>
              <a:t>Что такое короткое замыкание? Чем оно опасно?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Какое соединение называется параллельным, последовательным?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Какое соединение используется в квартирной электропроводке? Почему?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Назовите виды схем. В чем их различие?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Назовите типы проводов? В чём их особенности?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u="sng" dirty="0"/>
              <a:t>Цель урока</a:t>
            </a:r>
            <a:r>
              <a:rPr lang="ru-RU" sz="3600" dirty="0"/>
              <a:t>: познакомиться с </a:t>
            </a:r>
            <a:br>
              <a:rPr lang="ru-RU" sz="3600" dirty="0"/>
            </a:br>
            <a:r>
              <a:rPr lang="ru-RU" sz="3600" dirty="0"/>
              <a:t>квартирной электропроводкой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3373835"/>
          </a:xfrm>
        </p:spPr>
        <p:txBody>
          <a:bodyPr/>
          <a:lstStyle/>
          <a:p>
            <a:pPr marL="0" indent="0">
              <a:buNone/>
            </a:pPr>
            <a:r>
              <a:rPr lang="ru-RU" u="sng" dirty="0"/>
              <a:t>Задачи</a:t>
            </a:r>
            <a:r>
              <a:rPr lang="ru-RU" dirty="0"/>
              <a:t>: познакомиться с:</a:t>
            </a:r>
          </a:p>
          <a:p>
            <a:r>
              <a:rPr lang="ru-RU" dirty="0"/>
              <a:t> основными определениями;</a:t>
            </a:r>
          </a:p>
          <a:p>
            <a:r>
              <a:rPr lang="ru-RU" dirty="0"/>
              <a:t>видами подключения потребителей;</a:t>
            </a:r>
          </a:p>
          <a:p>
            <a:r>
              <a:rPr lang="ru-RU" dirty="0"/>
              <a:t>видами электрических схем;</a:t>
            </a:r>
          </a:p>
          <a:p>
            <a:r>
              <a:rPr lang="ru-RU" dirty="0"/>
              <a:t>типами проводов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6511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/>
              <a:t>Электрическая схема квартирной электропроводки</a:t>
            </a:r>
          </a:p>
        </p:txBody>
      </p:sp>
      <p:pic>
        <p:nvPicPr>
          <p:cNvPr id="4" name="Содержимое 3" descr="teh6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contrast="-30000"/>
          </a:blip>
          <a:stretch>
            <a:fillRect/>
          </a:stretch>
        </p:blipFill>
        <p:spPr>
          <a:xfrm>
            <a:off x="611560" y="1268760"/>
            <a:ext cx="7908363" cy="4112350"/>
          </a:xfrm>
        </p:spPr>
      </p:pic>
      <p:sp>
        <p:nvSpPr>
          <p:cNvPr id="5" name="Прямоугольник 4"/>
          <p:cNvSpPr/>
          <p:nvPr/>
        </p:nvSpPr>
        <p:spPr>
          <a:xfrm>
            <a:off x="611560" y="5445224"/>
            <a:ext cx="3744416" cy="1152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SF – </a:t>
            </a:r>
            <a:r>
              <a:rPr lang="ru-RU" dirty="0">
                <a:solidFill>
                  <a:schemeClr val="tx1"/>
                </a:solidFill>
              </a:rPr>
              <a:t>автоматический выключатель</a:t>
            </a:r>
          </a:p>
          <a:p>
            <a:r>
              <a:rPr lang="en-US" dirty="0">
                <a:solidFill>
                  <a:schemeClr val="tx1"/>
                </a:solidFill>
              </a:rPr>
              <a:t>SA</a:t>
            </a:r>
            <a:r>
              <a:rPr lang="ru-RU" dirty="0">
                <a:solidFill>
                  <a:schemeClr val="tx1"/>
                </a:solidFill>
              </a:rPr>
              <a:t> – обычный выключатель</a:t>
            </a:r>
          </a:p>
          <a:p>
            <a:r>
              <a:rPr lang="en-US" dirty="0">
                <a:solidFill>
                  <a:schemeClr val="tx1"/>
                </a:solidFill>
              </a:rPr>
              <a:t>SB</a:t>
            </a:r>
            <a:r>
              <a:rPr lang="ru-RU" dirty="0">
                <a:solidFill>
                  <a:schemeClr val="tx1"/>
                </a:solidFill>
              </a:rPr>
              <a:t> – кнопка</a:t>
            </a:r>
          </a:p>
          <a:p>
            <a:r>
              <a:rPr lang="en-US" dirty="0">
                <a:solidFill>
                  <a:schemeClr val="tx1"/>
                </a:solidFill>
              </a:rPr>
              <a:t>SX</a:t>
            </a:r>
            <a:r>
              <a:rPr lang="ru-RU" dirty="0">
                <a:solidFill>
                  <a:schemeClr val="tx1"/>
                </a:solidFill>
              </a:rPr>
              <a:t> - розетка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364088" y="5445224"/>
            <a:ext cx="3456384" cy="1152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HA</a:t>
            </a:r>
            <a:r>
              <a:rPr lang="ru-RU" dirty="0">
                <a:solidFill>
                  <a:schemeClr val="tx1"/>
                </a:solidFill>
              </a:rPr>
              <a:t> – электрический звонок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EL</a:t>
            </a:r>
            <a:r>
              <a:rPr lang="ru-RU" dirty="0">
                <a:solidFill>
                  <a:schemeClr val="tx1"/>
                </a:solidFill>
              </a:rPr>
              <a:t> – лампы накаливания и люминесцентные лампы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XS</a:t>
            </a:r>
            <a:r>
              <a:rPr lang="ru-RU" dirty="0">
                <a:solidFill>
                  <a:schemeClr val="tx1"/>
                </a:solidFill>
              </a:rPr>
              <a:t> - электроприборы</a:t>
            </a:r>
          </a:p>
        </p:txBody>
      </p:sp>
    </p:spTree>
    <p:extLst>
      <p:ext uri="{BB962C8B-B14F-4D97-AF65-F5344CB8AC3E}">
        <p14:creationId xmlns:p14="http://schemas.microsoft.com/office/powerpoint/2010/main" val="1690166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/>
              <a:t>Параллельное и последовательное соединение электроприборов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Все потребители подключаются к электросети </a:t>
            </a:r>
            <a:r>
              <a:rPr lang="ru-RU" b="1" i="1" dirty="0"/>
              <a:t>параллельно</a:t>
            </a:r>
            <a:r>
              <a:rPr lang="ru-RU" dirty="0"/>
              <a:t>. При таком подключении выход из строя или отключение одного из приборов не повлечёт за собой «обесточивание» остальных.</a:t>
            </a:r>
          </a:p>
          <a:p>
            <a:pPr marL="0" indent="0">
              <a:buNone/>
            </a:pPr>
            <a:r>
              <a:rPr lang="ru-RU" dirty="0"/>
              <a:t>При </a:t>
            </a:r>
            <a:r>
              <a:rPr lang="ru-RU" b="1" i="1" dirty="0"/>
              <a:t>последовательном</a:t>
            </a:r>
            <a:r>
              <a:rPr lang="ru-RU" dirty="0"/>
              <a:t> соединении потребителей обрыв цепи вызовет отключение всех электроприборов.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ru-RU" dirty="0"/>
              <a:t>Короткое замыкание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dirty="0"/>
              <a:t>Возникает при соединении гнезд розеток осветительной сети между собой проводником с малым электрическим сопротивлением напрямую. В этом случае в электрической цепи возникает </a:t>
            </a:r>
            <a:r>
              <a:rPr lang="ru-RU" b="1" i="1" dirty="0"/>
              <a:t>ток большой силы</a:t>
            </a:r>
            <a:r>
              <a:rPr lang="ru-RU" dirty="0"/>
              <a:t>. Большой ток выделяет </a:t>
            </a:r>
            <a:r>
              <a:rPr lang="ru-RU" b="1" i="1" dirty="0"/>
              <a:t>большое</a:t>
            </a:r>
            <a:r>
              <a:rPr lang="ru-RU" dirty="0"/>
              <a:t> </a:t>
            </a:r>
            <a:r>
              <a:rPr lang="ru-RU" b="1" i="1" dirty="0"/>
              <a:t>количество тепла</a:t>
            </a:r>
            <a:r>
              <a:rPr lang="ru-RU" dirty="0"/>
              <a:t>, что приводит к </a:t>
            </a:r>
            <a:r>
              <a:rPr lang="ru-RU" b="1" i="1" dirty="0"/>
              <a:t>возгоранию</a:t>
            </a:r>
            <a:r>
              <a:rPr lang="ru-RU" dirty="0"/>
              <a:t> самого проводника и соприкасающихся с ним предметов.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  <a:p>
            <a:pPr marL="0" indent="0" algn="ctr">
              <a:spcBef>
                <a:spcPts val="0"/>
              </a:spcBef>
              <a:buNone/>
            </a:pPr>
            <a:r>
              <a:rPr lang="ru-RU" b="1" i="1" dirty="0"/>
              <a:t>Как защитить электропроводку?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Автоматические выключатели и плавкие предохранители</a:t>
            </a:r>
          </a:p>
        </p:txBody>
      </p:sp>
      <p:pic>
        <p:nvPicPr>
          <p:cNvPr id="5" name="Рисунок 4" descr="Автоматический-выключатель-2п-40А-С-ВА-47-63-под-опломбировку-EKF-PROxima.jpeg"/>
          <p:cNvPicPr>
            <a:picLocks noChangeAspect="1"/>
          </p:cNvPicPr>
          <p:nvPr/>
        </p:nvPicPr>
        <p:blipFill>
          <a:blip r:embed="rId2" cstate="print"/>
          <a:srcRect l="27320" t="6153" r="21272" b="6153"/>
          <a:stretch>
            <a:fillRect/>
          </a:stretch>
        </p:blipFill>
        <p:spPr>
          <a:xfrm>
            <a:off x="1187624" y="1700808"/>
            <a:ext cx="2448272" cy="4176464"/>
          </a:xfrm>
          <a:prstGeom prst="rect">
            <a:avLst/>
          </a:prstGeom>
        </p:spPr>
      </p:pic>
      <p:pic>
        <p:nvPicPr>
          <p:cNvPr id="7" name="Рисунок 6" descr="avtomat_predohranite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35152" y="1668016"/>
            <a:ext cx="4137248" cy="413724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Предохранитель с плавкой вставкой</a:t>
            </a:r>
          </a:p>
        </p:txBody>
      </p:sp>
      <p:pic>
        <p:nvPicPr>
          <p:cNvPr id="4" name="Содержимое 3" descr="1447685694_predohra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5080" t="15289" r="1781"/>
          <a:stretch>
            <a:fillRect/>
          </a:stretch>
        </p:blipFill>
        <p:spPr>
          <a:xfrm>
            <a:off x="223219" y="1742263"/>
            <a:ext cx="8676339" cy="4135009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Устройство предохранителя</a:t>
            </a:r>
          </a:p>
        </p:txBody>
      </p:sp>
      <p:pic>
        <p:nvPicPr>
          <p:cNvPr id="4" name="Содержимое 3" descr="1417160149_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4434" y="1872750"/>
            <a:ext cx="8396038" cy="2776245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Электрические схемы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i="1" dirty="0"/>
              <a:t>Принципиальные</a:t>
            </a:r>
            <a:r>
              <a:rPr lang="ru-RU" dirty="0"/>
              <a:t> – на них отображают электрические связи всех элементов электрической цепи </a:t>
            </a:r>
            <a:r>
              <a:rPr lang="ru-RU" b="1" i="1" dirty="0"/>
              <a:t>без указания места </a:t>
            </a:r>
            <a:r>
              <a:rPr lang="ru-RU" dirty="0"/>
              <a:t>расположения элементов в реальной электроустановке.</a:t>
            </a:r>
          </a:p>
          <a:p>
            <a:r>
              <a:rPr lang="ru-RU" b="1" i="1" dirty="0"/>
              <a:t>Монтажные</a:t>
            </a:r>
            <a:r>
              <a:rPr lang="ru-RU" dirty="0"/>
              <a:t> – рабочий чертеж или эскиз, на котором указано, каким образом все элементы электрической цепи электроустановки соединены между собой и как они располагаются относительно друг друга на монтажной плате, монтажном щите. Такие схемы используются для квартирной электропроводки. </a:t>
            </a:r>
            <a:endParaRPr lang="ru-RU" b="1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469</Words>
  <Application>Microsoft Office PowerPoint</Application>
  <PresentationFormat>Экран (4:3)</PresentationFormat>
  <Paragraphs>89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Arial</vt:lpstr>
      <vt:lpstr>Calibri</vt:lpstr>
      <vt:lpstr>Тема Office</vt:lpstr>
      <vt:lpstr>Электрические цепи Квартирная электропроводка</vt:lpstr>
      <vt:lpstr>Цель урока: познакомиться с  квартирной электропроводкой</vt:lpstr>
      <vt:lpstr>Электрическая схема квартирной электропроводки</vt:lpstr>
      <vt:lpstr>Параллельное и последовательное соединение электроприборов</vt:lpstr>
      <vt:lpstr>Короткое замыкание</vt:lpstr>
      <vt:lpstr>Автоматические выключатели и плавкие предохранители</vt:lpstr>
      <vt:lpstr>Предохранитель с плавкой вставкой</vt:lpstr>
      <vt:lpstr>Устройство предохранителя</vt:lpstr>
      <vt:lpstr>Электрические схемы</vt:lpstr>
      <vt:lpstr>Электрические схемы</vt:lpstr>
      <vt:lpstr>Презентация PowerPoint</vt:lpstr>
      <vt:lpstr>Презентация PowerPoint</vt:lpstr>
      <vt:lpstr>Типы проводов</vt:lpstr>
      <vt:lpstr>Составить таблицу</vt:lpstr>
      <vt:lpstr>Проверить таблицу</vt:lpstr>
      <vt:lpstr>Вопросы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Электрические цепи. Квартирная электропроводка</dc:title>
  <dc:creator>Учитель</dc:creator>
  <cp:lastModifiedBy>Любовь Семенова</cp:lastModifiedBy>
  <cp:revision>37</cp:revision>
  <dcterms:created xsi:type="dcterms:W3CDTF">2018-03-26T09:55:52Z</dcterms:created>
  <dcterms:modified xsi:type="dcterms:W3CDTF">2024-10-16T11:43:07Z</dcterms:modified>
</cp:coreProperties>
</file>